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  <p:embeddedFont>
      <p:font typeface="Graphik Regular" panose="020B0503030202060203" pitchFamily="34" charset="77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3169" autoAdjust="0"/>
  </p:normalViewPr>
  <p:slideViewPr>
    <p:cSldViewPr>
      <p:cViewPr varScale="1">
        <p:scale>
          <a:sx n="59" d="100"/>
          <a:sy n="59" d="100"/>
        </p:scale>
        <p:origin x="3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enkatmunigala/Downloads/DA-Simulator/final_tab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enkatmunigala/Downloads/DA-Simulator/final_tab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enkatmunigala/Downloads/DA-Simulator/final_tab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enkatmunigala/Downloads/DA-Simulator/final_tab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[final_table.xlsx]charts!PivotTable2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/>
              <a:t>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6115288713910761"/>
          <c:y val="0.15623376623376625"/>
          <c:w val="0.50808333333333333"/>
          <c:h val="0.79181818181818187"/>
        </c:manualLayout>
      </c:layout>
      <c:doughnutChart>
        <c:varyColors val="1"/>
        <c:ser>
          <c:idx val="0"/>
          <c:order val="0"/>
          <c:tx>
            <c:strRef>
              <c:f>charts!$B$1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1D-2746-BF12-5CD5BE44FD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1D-2746-BF12-5CD5BE44FD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1D-2746-BF12-5CD5BE44FD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31D-2746-BF12-5CD5BE44FDA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31D-2746-BF12-5CD5BE44FDA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31D-2746-BF12-5CD5BE44FDA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31D-2746-BF12-5CD5BE44FDA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31D-2746-BF12-5CD5BE44FDA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31D-2746-BF12-5CD5BE44FDA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31D-2746-BF12-5CD5BE44FDAF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31D-2746-BF12-5CD5BE44FDAF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31D-2746-BF12-5CD5BE44FDAF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31D-2746-BF12-5CD5BE44FDAF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31D-2746-BF12-5CD5BE44FDAF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31D-2746-BF12-5CD5BE44FDAF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B31D-2746-BF12-5CD5BE44FDAF}"/>
              </c:ext>
            </c:extLst>
          </c:dPt>
          <c:cat>
            <c:strRef>
              <c:f>charts!$A$2:$A$18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charts!$B$2:$B$18</c:f>
              <c:numCache>
                <c:formatCode>General</c:formatCode>
                <c:ptCount val="1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B31D-2746-BF12-5CD5BE44F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578696412948386"/>
          <c:y val="6.6177821522309707E-2"/>
          <c:w val="0.24754636920384951"/>
          <c:h val="0.886579542140565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[final_table.xlsx]charts!PivotTable9</c:name>
    <c:fmtId val="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charts!$B$69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1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F42-E84C-8C15-4BBA1F47F38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F42-E84C-8C15-4BBA1F47F38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F42-E84C-8C15-4BBA1F47F38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F42-E84C-8C15-4BBA1F47F38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F42-E84C-8C15-4BBA1F47F388}"/>
              </c:ext>
            </c:extLst>
          </c:dPt>
          <c:dLbls>
            <c:numFmt formatCode="0.00%" sourceLinked="0"/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charts!$A$70:$A$75</c:f>
              <c:strCache>
                <c:ptCount val="5"/>
                <c:pt idx="0">
                  <c:v>healthy eating</c:v>
                </c:pt>
                <c:pt idx="1">
                  <c:v>technology</c:v>
                </c:pt>
                <c:pt idx="2">
                  <c:v>food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charts!$B$70:$B$75</c:f>
              <c:numCache>
                <c:formatCode>0.00</c:formatCode>
                <c:ptCount val="5"/>
                <c:pt idx="0">
                  <c:v>71168</c:v>
                </c:pt>
                <c:pt idx="1">
                  <c:v>69339</c:v>
                </c:pt>
                <c:pt idx="2">
                  <c:v>68738</c:v>
                </c:pt>
                <c:pt idx="3">
                  <c:v>57783</c:v>
                </c:pt>
                <c:pt idx="4">
                  <c:v>49619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F42-E84C-8C15-4BBA1F47F38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7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982614438012999"/>
          <c:y val="0.31470112234576714"/>
          <c:w val="0.18694353429635679"/>
          <c:h val="0.4580064707707308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[final_table.xlsx]charts!PivotTable3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Reactions count based on</a:t>
            </a:r>
            <a:r>
              <a:rPr lang="en-US" baseline="0"/>
              <a:t> cateogories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100000">
                <a:schemeClr val="accent1">
                  <a:alpha val="0"/>
                </a:schemeClr>
              </a:gs>
              <a:gs pos="50000">
                <a:schemeClr val="accent1"/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100000">
                <a:schemeClr val="accent1">
                  <a:alpha val="0"/>
                </a:schemeClr>
              </a:gs>
              <a:gs pos="50000">
                <a:schemeClr val="accent1"/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100000">
                <a:schemeClr val="accent1">
                  <a:alpha val="0"/>
                </a:schemeClr>
              </a:gs>
              <a:gs pos="50000">
                <a:schemeClr val="accent1"/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charts!$B$25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charts!$A$26:$A$42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technology</c:v>
                </c:pt>
                <c:pt idx="5">
                  <c:v>culture</c:v>
                </c:pt>
                <c:pt idx="6">
                  <c:v>cooking</c:v>
                </c:pt>
                <c:pt idx="7">
                  <c:v>travel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charts!$B$26:$B$42</c:f>
              <c:numCache>
                <c:formatCode>General</c:formatCode>
                <c:ptCount val="16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1698</c:v>
                </c:pt>
                <c:pt idx="5">
                  <c:v>1676</c:v>
                </c:pt>
                <c:pt idx="6">
                  <c:v>1664</c:v>
                </c:pt>
                <c:pt idx="7">
                  <c:v>1647</c:v>
                </c:pt>
                <c:pt idx="8">
                  <c:v>1457</c:v>
                </c:pt>
                <c:pt idx="9">
                  <c:v>1433</c:v>
                </c:pt>
                <c:pt idx="10">
                  <c:v>1395</c:v>
                </c:pt>
                <c:pt idx="11">
                  <c:v>1363</c:v>
                </c:pt>
                <c:pt idx="12">
                  <c:v>1338</c:v>
                </c:pt>
                <c:pt idx="13">
                  <c:v>1328</c:v>
                </c:pt>
                <c:pt idx="14">
                  <c:v>1248</c:v>
                </c:pt>
                <c:pt idx="15">
                  <c:v>1217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D6-5645-BD5D-3907D2888A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737449344"/>
        <c:axId val="737451344"/>
        <c:axId val="311633328"/>
      </c:bar3DChart>
      <c:catAx>
        <c:axId val="73744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451344"/>
        <c:crosses val="autoZero"/>
        <c:auto val="1"/>
        <c:lblAlgn val="ctr"/>
        <c:lblOffset val="100"/>
        <c:noMultiLvlLbl val="0"/>
      </c:catAx>
      <c:valAx>
        <c:axId val="7374513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37449344"/>
        <c:crosses val="autoZero"/>
        <c:crossBetween val="between"/>
      </c:valAx>
      <c:serAx>
        <c:axId val="311633328"/>
        <c:scaling>
          <c:orientation val="minMax"/>
        </c:scaling>
        <c:delete val="1"/>
        <c:axPos val="b"/>
        <c:majorTickMark val="none"/>
        <c:minorTickMark val="none"/>
        <c:tickLblPos val="nextTo"/>
        <c:crossAx val="737451344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[final_table.xlsx]charts!PivotTable7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/>
              <a:t>Posts by  Year/Month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charts!$B$48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charts!$A$49:$A$64</c:f>
              <c:multiLvlStrCache>
                <c:ptCount val="13"/>
                <c:lvl>
                  <c:pt idx="0">
                    <c:v>08</c:v>
                  </c:pt>
                  <c:pt idx="1">
                    <c:v>12</c:v>
                  </c:pt>
                  <c:pt idx="2">
                    <c:v>07</c:v>
                  </c:pt>
                  <c:pt idx="3">
                    <c:v>10</c:v>
                  </c:pt>
                  <c:pt idx="4">
                    <c:v>11</c:v>
                  </c:pt>
                  <c:pt idx="5">
                    <c:v>09</c:v>
                  </c:pt>
                  <c:pt idx="6">
                    <c:v>06</c:v>
                  </c:pt>
                  <c:pt idx="7">
                    <c:v>05</c:v>
                  </c:pt>
                  <c:pt idx="8">
                    <c:v>01</c:v>
                  </c:pt>
                  <c:pt idx="9">
                    <c:v>03</c:v>
                  </c:pt>
                  <c:pt idx="10">
                    <c:v>04</c:v>
                  </c:pt>
                  <c:pt idx="11">
                    <c:v>02</c:v>
                  </c:pt>
                  <c:pt idx="12">
                    <c:v>06</c:v>
                  </c:pt>
                </c:lvl>
                <c:lvl>
                  <c:pt idx="0">
                    <c:v>2020</c:v>
                  </c:pt>
                  <c:pt idx="7">
                    <c:v>2021</c:v>
                  </c:pt>
                </c:lvl>
              </c:multiLvlStrCache>
            </c:multiLvlStrRef>
          </c:cat>
          <c:val>
            <c:numRef>
              <c:f>charts!$B$49:$B$64</c:f>
              <c:numCache>
                <c:formatCode>General</c:formatCode>
                <c:ptCount val="13"/>
                <c:pt idx="0">
                  <c:v>2114</c:v>
                </c:pt>
                <c:pt idx="1">
                  <c:v>2092</c:v>
                </c:pt>
                <c:pt idx="2">
                  <c:v>2070</c:v>
                </c:pt>
                <c:pt idx="3">
                  <c:v>2056</c:v>
                </c:pt>
                <c:pt idx="4">
                  <c:v>2034</c:v>
                </c:pt>
                <c:pt idx="5">
                  <c:v>2022</c:v>
                </c:pt>
                <c:pt idx="6">
                  <c:v>892</c:v>
                </c:pt>
                <c:pt idx="7">
                  <c:v>2138</c:v>
                </c:pt>
                <c:pt idx="8">
                  <c:v>2126</c:v>
                </c:pt>
                <c:pt idx="9">
                  <c:v>2012</c:v>
                </c:pt>
                <c:pt idx="10">
                  <c:v>1974</c:v>
                </c:pt>
                <c:pt idx="11">
                  <c:v>1914</c:v>
                </c:pt>
                <c:pt idx="12">
                  <c:v>1129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D-F244-A38E-21DB29631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94811184"/>
        <c:axId val="1294812912"/>
      </c:barChart>
      <c:catAx>
        <c:axId val="129481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4812912"/>
        <c:crosses val="autoZero"/>
        <c:auto val="1"/>
        <c:lblAlgn val="ctr"/>
        <c:lblOffset val="100"/>
        <c:noMultiLvlLbl val="0"/>
      </c:catAx>
      <c:valAx>
        <c:axId val="12948129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9481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96402"/>
            <a:ext cx="5482998" cy="266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A10404-BE56-1BC2-992C-C7F115F38067}"/>
              </a:ext>
            </a:extLst>
          </p:cNvPr>
          <p:cNvSpPr txBox="1"/>
          <p:nvPr/>
        </p:nvSpPr>
        <p:spPr>
          <a:xfrm>
            <a:off x="11963400" y="1161805"/>
            <a:ext cx="5791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ANALYSIS</a:t>
            </a:r>
            <a:endParaRPr lang="en-US" sz="2800" dirty="0"/>
          </a:p>
          <a:p>
            <a:r>
              <a:rPr lang="en-US" sz="2800" dirty="0"/>
              <a:t>Animals and science are 2 most popular catos of all that people enjoy in real life.</a:t>
            </a:r>
          </a:p>
          <a:p>
            <a:endParaRPr lang="en-US" sz="2800" dirty="0"/>
          </a:p>
          <a:p>
            <a:r>
              <a:rPr lang="en-US" sz="2800" b="1" dirty="0"/>
              <a:t>INSIGHT</a:t>
            </a:r>
            <a:endParaRPr lang="en-US" sz="2800" dirty="0"/>
          </a:p>
          <a:p>
            <a:r>
              <a:rPr lang="en-US" sz="2800" dirty="0"/>
              <a:t>Food is the common in top 5 catos. Which indicates that the people are keen into the healthy food taking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83A6A7-346D-2868-680B-1772CCE111EE}"/>
              </a:ext>
            </a:extLst>
          </p:cNvPr>
          <p:cNvSpPr txBox="1"/>
          <p:nvPr/>
        </p:nvSpPr>
        <p:spPr>
          <a:xfrm>
            <a:off x="8991600" y="3544312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Social Buzz is a rapidly growing tech application, to address the scaling problem due to the rapid growth and usage. Accenture had done a POC focusing on below points: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Audit of the application with Big Data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Recommendations for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Analysis of top 5 most used categories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40463A-A56E-389A-FD63-8157EED2CE95}"/>
              </a:ext>
            </a:extLst>
          </p:cNvPr>
          <p:cNvSpPr txBox="1"/>
          <p:nvPr/>
        </p:nvSpPr>
        <p:spPr>
          <a:xfrm>
            <a:off x="2819400" y="5372100"/>
            <a:ext cx="6400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Over 100,000 posts per day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36,500,000 pieces of content per year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How to capitalize it, when there is so much content 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>
                <a:solidFill>
                  <a:schemeClr val="bg1"/>
                </a:solidFill>
              </a:rPr>
              <a:t>Analysis of Top 5 popular content categories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236D5F-BD11-9259-8B44-53D309841111}"/>
              </a:ext>
            </a:extLst>
          </p:cNvPr>
          <p:cNvSpPr txBox="1"/>
          <p:nvPr/>
        </p:nvSpPr>
        <p:spPr>
          <a:xfrm>
            <a:off x="4032449" y="1394104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034E20-5691-80FA-FD65-A3069DC3CA4B}"/>
              </a:ext>
            </a:extLst>
          </p:cNvPr>
          <p:cNvSpPr txBox="1"/>
          <p:nvPr/>
        </p:nvSpPr>
        <p:spPr>
          <a:xfrm>
            <a:off x="5911689" y="2950568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69F662-49E7-BD9E-FE60-AAB7721352E1}"/>
              </a:ext>
            </a:extLst>
          </p:cNvPr>
          <p:cNvSpPr txBox="1"/>
          <p:nvPr/>
        </p:nvSpPr>
        <p:spPr>
          <a:xfrm>
            <a:off x="7768352" y="451765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8CBA74-5A12-4F68-B3E8-927E2149E94B}"/>
              </a:ext>
            </a:extLst>
          </p:cNvPr>
          <p:cNvSpPr txBox="1"/>
          <p:nvPr/>
        </p:nvSpPr>
        <p:spPr>
          <a:xfrm>
            <a:off x="9723370" y="622519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E7539-7ACA-10A2-3129-11DFC899B2F3}"/>
              </a:ext>
            </a:extLst>
          </p:cNvPr>
          <p:cNvSpPr txBox="1"/>
          <p:nvPr/>
        </p:nvSpPr>
        <p:spPr>
          <a:xfrm>
            <a:off x="11458611" y="7949059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CCFFBC-5CCA-C646-70EA-2CBC178533AE}"/>
              </a:ext>
            </a:extLst>
          </p:cNvPr>
          <p:cNvSpPr txBox="1"/>
          <p:nvPr/>
        </p:nvSpPr>
        <p:spPr>
          <a:xfrm>
            <a:off x="1895888" y="3538886"/>
            <a:ext cx="342297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Unique Categories</a:t>
            </a:r>
          </a:p>
          <a:p>
            <a:endParaRPr lang="en-US" sz="3600" b="1" i="1" dirty="0"/>
          </a:p>
          <a:p>
            <a:pPr algn="ctr"/>
            <a:r>
              <a:rPr lang="en-US" sz="4800" b="1" i="1" dirty="0">
                <a:solidFill>
                  <a:srgbClr val="A100FF"/>
                </a:solidFill>
              </a:rPr>
              <a:t>16</a:t>
            </a:r>
            <a:endParaRPr lang="en-US" sz="3600" b="1" i="1" dirty="0">
              <a:solidFill>
                <a:srgbClr val="A1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231BA-34DC-3871-BB97-CFEC7F2256B9}"/>
              </a:ext>
            </a:extLst>
          </p:cNvPr>
          <p:cNvSpPr txBox="1"/>
          <p:nvPr/>
        </p:nvSpPr>
        <p:spPr>
          <a:xfrm>
            <a:off x="6940222" y="3538886"/>
            <a:ext cx="342297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Reaction Posts</a:t>
            </a:r>
          </a:p>
          <a:p>
            <a:pPr algn="ctr"/>
            <a:r>
              <a:rPr lang="en-US" sz="3600" b="1" i="1" dirty="0"/>
              <a:t>’Animal’</a:t>
            </a:r>
          </a:p>
          <a:p>
            <a:endParaRPr lang="en-US" sz="3600" b="1" i="1" dirty="0"/>
          </a:p>
          <a:p>
            <a:pPr algn="ctr"/>
            <a:r>
              <a:rPr lang="en-US" sz="4800" b="1" i="1" dirty="0">
                <a:solidFill>
                  <a:srgbClr val="A100FF"/>
                </a:solidFill>
              </a:rPr>
              <a:t>1897</a:t>
            </a:r>
            <a:endParaRPr lang="en-US" sz="3600" b="1" i="1" dirty="0">
              <a:solidFill>
                <a:srgbClr val="A1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23A4E-DC7E-24E6-B181-6E4E8A8ACC42}"/>
              </a:ext>
            </a:extLst>
          </p:cNvPr>
          <p:cNvSpPr txBox="1"/>
          <p:nvPr/>
        </p:nvSpPr>
        <p:spPr>
          <a:xfrm>
            <a:off x="11984556" y="3538886"/>
            <a:ext cx="470324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Popular Month</a:t>
            </a:r>
          </a:p>
          <a:p>
            <a:pPr algn="ctr"/>
            <a:r>
              <a:rPr lang="en-US" sz="3600" b="1" i="1" dirty="0"/>
              <a:t>Aug(2020) / May(2021)</a:t>
            </a:r>
          </a:p>
          <a:p>
            <a:endParaRPr lang="en-US" sz="3600" b="1" i="1" dirty="0"/>
          </a:p>
          <a:p>
            <a:pPr algn="ctr"/>
            <a:r>
              <a:rPr lang="en-US" sz="4800" b="1" i="1" dirty="0">
                <a:solidFill>
                  <a:srgbClr val="A100FF"/>
                </a:solidFill>
              </a:rPr>
              <a:t>2114 / 2138</a:t>
            </a:r>
            <a:endParaRPr lang="en-US" sz="3600" b="1" i="1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2501BF-DB42-C0AE-6A52-6A33E7B57952}"/>
              </a:ext>
            </a:extLst>
          </p:cNvPr>
          <p:cNvGrpSpPr/>
          <p:nvPr/>
        </p:nvGrpSpPr>
        <p:grpSpPr>
          <a:xfrm>
            <a:off x="2687904" y="1698897"/>
            <a:ext cx="6629400" cy="4267200"/>
            <a:chOff x="0" y="0"/>
            <a:chExt cx="5556872" cy="3111749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061DCD93-5122-605E-FBBD-5D2B3D37B2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87993363"/>
                </p:ext>
              </p:extLst>
            </p:nvPr>
          </p:nvGraphicFramePr>
          <p:xfrm>
            <a:off x="0" y="0"/>
            <a:ext cx="5556872" cy="31117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5989C56D-98BC-1E6F-6A74-632BCE4ED792}"/>
                </a:ext>
              </a:extLst>
            </p:cNvPr>
            <p:cNvSpPr txBox="1"/>
            <p:nvPr/>
          </p:nvSpPr>
          <p:spPr>
            <a:xfrm>
              <a:off x="1962773" y="1394509"/>
              <a:ext cx="631265" cy="584948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94C5D075-4EF9-EB4D-9BDD-56A4DC8C8C46}" type="TxLink">
                <a:rPr lang="en-US" sz="4000" b="1" i="0" u="none" strike="noStrike">
                  <a:solidFill>
                    <a:srgbClr val="000000"/>
                  </a:solidFill>
                  <a:latin typeface="Calibri"/>
                  <a:cs typeface="Calibri"/>
                </a:rPr>
                <a:pPr algn="ctr"/>
                <a:t>16</a:t>
              </a:fld>
              <a:endParaRPr lang="en-US" sz="36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CFD082A-29FC-7FF3-99B3-A9531EDCA3FA}"/>
              </a:ext>
            </a:extLst>
          </p:cNvPr>
          <p:cNvSpPr txBox="1"/>
          <p:nvPr/>
        </p:nvSpPr>
        <p:spPr>
          <a:xfrm>
            <a:off x="2971800" y="6167378"/>
            <a:ext cx="662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unique categories</a:t>
            </a:r>
          </a:p>
          <a:p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‘</a:t>
            </a:r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</a:rPr>
              <a:t>Healthy Eating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’ is on top</a:t>
            </a:r>
          </a:p>
          <a:p>
            <a:pPr marL="571500" indent="-571500">
              <a:buFont typeface="Wingdings" pitchFamily="2" charset="2"/>
              <a:buChar char="§"/>
            </a:pP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Common is </a:t>
            </a:r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among all 5 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148EA9F1-861C-E647-4938-E7C51F63AA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7378295"/>
              </p:ext>
            </p:extLst>
          </p:nvPr>
        </p:nvGraphicFramePr>
        <p:xfrm>
          <a:off x="9982200" y="1698897"/>
          <a:ext cx="7739583" cy="6340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AB82BFAF-1EA6-F5A2-AB5B-86D2919DB5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581113"/>
              </p:ext>
            </p:extLst>
          </p:nvPr>
        </p:nvGraphicFramePr>
        <p:xfrm>
          <a:off x="2649683" y="1236893"/>
          <a:ext cx="10231553" cy="4030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66F6BB9-93B1-2A29-3AF3-FA3BDBB229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7141510"/>
              </p:ext>
            </p:extLst>
          </p:nvPr>
        </p:nvGraphicFramePr>
        <p:xfrm>
          <a:off x="8915400" y="5267024"/>
          <a:ext cx="9120187" cy="3906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AEB2294-E5BE-DBE6-A262-B85F2065C703}"/>
              </a:ext>
            </a:extLst>
          </p:cNvPr>
          <p:cNvSpPr txBox="1"/>
          <p:nvPr/>
        </p:nvSpPr>
        <p:spPr>
          <a:xfrm>
            <a:off x="13563600" y="1257300"/>
            <a:ext cx="42453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solidFill>
                  <a:schemeClr val="accent2">
                    <a:lumMod val="75000"/>
                  </a:schemeClr>
                </a:solidFill>
              </a:rPr>
              <a:t>Top 5 </a:t>
            </a: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seems to be </a:t>
            </a:r>
            <a:b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3200" b="1" i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Animals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Healthy Eating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3DCC11-3F1F-F7C3-3973-048249035DB5}"/>
              </a:ext>
            </a:extLst>
          </p:cNvPr>
          <p:cNvSpPr txBox="1"/>
          <p:nvPr/>
        </p:nvSpPr>
        <p:spPr>
          <a:xfrm>
            <a:off x="3603212" y="6053197"/>
            <a:ext cx="42453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Top </a:t>
            </a:r>
            <a:r>
              <a:rPr lang="en-US" sz="3200" b="1" i="1" u="sng" dirty="0">
                <a:solidFill>
                  <a:schemeClr val="accent2">
                    <a:lumMod val="75000"/>
                  </a:schemeClr>
                </a:solidFill>
              </a:rPr>
              <a:t>months</a:t>
            </a: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 are</a:t>
            </a:r>
          </a:p>
          <a:p>
            <a:endParaRPr lang="en-US" sz="3200" b="1" i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200" b="1" i="1" u="sng" dirty="0">
                <a:solidFill>
                  <a:schemeClr val="accent2">
                    <a:lumMod val="75000"/>
                  </a:schemeClr>
                </a:solidFill>
              </a:rPr>
              <a:t>Aug</a:t>
            </a: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 in 2020</a:t>
            </a:r>
          </a:p>
          <a:p>
            <a:r>
              <a:rPr lang="en-US" sz="3200" b="1" i="1" u="sng" dirty="0">
                <a:solidFill>
                  <a:schemeClr val="accent2">
                    <a:lumMod val="75000"/>
                  </a:schemeClr>
                </a:solidFill>
              </a:rPr>
              <a:t>May</a:t>
            </a: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 in 2021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260</Words>
  <Application>Microsoft Macintosh PowerPoint</Application>
  <PresentationFormat>Custom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Calibri</vt:lpstr>
      <vt:lpstr>Graphik Regular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venkat m</cp:lastModifiedBy>
  <cp:revision>21</cp:revision>
  <dcterms:created xsi:type="dcterms:W3CDTF">2006-08-16T00:00:00Z</dcterms:created>
  <dcterms:modified xsi:type="dcterms:W3CDTF">2023-11-11T11:27:57Z</dcterms:modified>
  <dc:identifier>DAEhDyfaYKE</dc:identifier>
</cp:coreProperties>
</file>